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rlito" panose="020B0604020202020204" charset="0"/>
      <p:regular r:id="rId11"/>
    </p:embeddedFont>
    <p:embeddedFont>
      <p:font typeface="Carlito Bold" panose="020B0604020202020204" charset="0"/>
      <p:regular r:id="rId12"/>
    </p:embeddedFont>
    <p:embeddedFont>
      <p:font typeface="Radley" panose="020B0604020202020204" charset="0"/>
      <p:regular r:id="rId13"/>
    </p:embeddedFont>
    <p:embeddedFont>
      <p:font typeface="Radley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B0FD-3791-44E0-A636-4C601B79B50D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546A5-CD5E-4C11-86D7-835900C7C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1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546A5-CD5E-4C11-86D7-835900C7CE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575" y="3352800"/>
            <a:ext cx="8324850" cy="6934200"/>
            <a:chOff x="0" y="0"/>
            <a:chExt cx="1289737" cy="10742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737" cy="1074289"/>
            </a:xfrm>
            <a:custGeom>
              <a:avLst/>
              <a:gdLst/>
              <a:ahLst/>
              <a:cxnLst/>
              <a:rect l="l" t="t" r="r" b="b"/>
              <a:pathLst>
                <a:path w="1289737" h="1074289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r="-3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85775" y="689610"/>
            <a:ext cx="17316450" cy="3200400"/>
            <a:chOff x="0" y="247649"/>
            <a:chExt cx="22606000" cy="4594764"/>
          </a:xfrm>
        </p:grpSpPr>
        <p:sp>
          <p:nvSpPr>
            <p:cNvPr id="5" name="AutoShape 5"/>
            <p:cNvSpPr/>
            <p:nvPr/>
          </p:nvSpPr>
          <p:spPr>
            <a:xfrm>
              <a:off x="0" y="2884575"/>
              <a:ext cx="2260600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47649"/>
              <a:ext cx="22606000" cy="4594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27"/>
                </a:lnSpc>
              </a:pPr>
              <a:r>
                <a:rPr lang="en-US" sz="13227" u="none" spc="-264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Voice-to-Text Converter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92200" y="9174422"/>
            <a:ext cx="4010025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spcBef>
                <a:spcPct val="0"/>
              </a:spcBef>
            </a:pPr>
            <a:r>
              <a:rPr lang="en-US" spc="239" dirty="0">
                <a:solidFill>
                  <a:schemeClr val="bg1"/>
                </a:solidFill>
                <a:latin typeface="Carlito"/>
                <a:ea typeface="Carlito"/>
                <a:cs typeface="Carlito"/>
                <a:sym typeface="Carlito"/>
              </a:rPr>
              <a:t>From:-ITM SLS Baroda University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9323705"/>
            <a:ext cx="4010025" cy="30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9"/>
              </a:lnSpc>
            </a:pPr>
            <a:r>
              <a:rPr lang="en-US" sz="2299" i="1" dirty="0" err="1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Jenil</a:t>
            </a:r>
            <a:r>
              <a:rPr lang="en-US" sz="2299" i="1" dirty="0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 A </a:t>
            </a:r>
            <a:r>
              <a:rPr lang="en-US" sz="2299" i="1" dirty="0" err="1">
                <a:solidFill>
                  <a:srgbClr val="FFFFFF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Patadiya</a:t>
            </a:r>
            <a:endParaRPr lang="en-US" sz="2299" i="1" dirty="0">
              <a:solidFill>
                <a:srgbClr val="FFFFFF"/>
              </a:solidFill>
              <a:latin typeface="Radley Italics"/>
              <a:ea typeface="Radley Italics"/>
              <a:cs typeface="Radley Italics"/>
              <a:sym typeface="Radley Itali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242E6-0052-4CCF-9435-965634BCF1C8}"/>
              </a:ext>
            </a:extLst>
          </p:cNvPr>
          <p:cNvSpPr txBox="1"/>
          <p:nvPr/>
        </p:nvSpPr>
        <p:spPr>
          <a:xfrm>
            <a:off x="13822680" y="9459041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rlito" panose="020B0604020202020204" charset="0"/>
                <a:cs typeface="Carlito" panose="020B0604020202020204" charset="0"/>
              </a:rPr>
              <a:t>Enrollment:-24C15043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709617"/>
            <a:ext cx="7230864" cy="6113393"/>
            <a:chOff x="0" y="57150"/>
            <a:chExt cx="9641152" cy="8151191"/>
          </a:xfrm>
        </p:grpSpPr>
        <p:sp>
          <p:nvSpPr>
            <p:cNvPr id="5" name="TextBox 5"/>
            <p:cNvSpPr txBox="1"/>
            <p:nvPr/>
          </p:nvSpPr>
          <p:spPr>
            <a:xfrm>
              <a:off x="26326" y="57150"/>
              <a:ext cx="9614826" cy="2679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40"/>
                </a:lnSpc>
                <a:spcBef>
                  <a:spcPct val="0"/>
                </a:spcBef>
              </a:pPr>
              <a:r>
                <a:rPr lang="en-US" sz="7000" i="1" dirty="0">
                  <a:solidFill>
                    <a:srgbClr val="1E3A8A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Project Functionality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326" y="3708400"/>
              <a:ext cx="9614826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>
                  <a:solidFill>
                    <a:srgbClr val="3B82F6"/>
                  </a:solidFill>
                  <a:latin typeface="Radley"/>
                  <a:ea typeface="Radley"/>
                  <a:cs typeface="Radley"/>
                  <a:sym typeface="Radley"/>
                </a:rPr>
                <a:t>How the Voice-to-Text Converter Works and Its Key Features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222414"/>
              <a:ext cx="9614826" cy="0"/>
            </a:xfrm>
            <a:prstGeom prst="line">
              <a:avLst/>
            </a:prstGeom>
            <a:ln w="25400" cap="flat">
              <a:solidFill>
                <a:srgbClr val="1E3A8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6327" y="5740400"/>
              <a:ext cx="9588500" cy="2467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r>
                <a:rPr lang="en-US" sz="2300" dirty="0">
                  <a:solidFill>
                    <a:srgbClr val="1E3A8A"/>
                  </a:solidFill>
                  <a:latin typeface="Carlito"/>
                  <a:ea typeface="Carlito"/>
                  <a:cs typeface="Carlito"/>
                  <a:sym typeface="Carlito"/>
                </a:rPr>
                <a:t>The </a:t>
              </a:r>
              <a:r>
                <a:rPr lang="en-US" sz="2300" b="1" dirty="0">
                  <a:solidFill>
                    <a:srgbClr val="1E3A8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Voice-to-Text Converter</a:t>
              </a:r>
              <a:r>
                <a:rPr lang="en-US" sz="2300" dirty="0">
                  <a:solidFill>
                    <a:srgbClr val="1E3A8A"/>
                  </a:solidFill>
                  <a:latin typeface="Carlito"/>
                  <a:ea typeface="Carlito"/>
                  <a:cs typeface="Carlito"/>
                  <a:sym typeface="Carlito"/>
                </a:rPr>
                <a:t> utilizes the powerful Web Speech API to transform </a:t>
              </a:r>
              <a:r>
                <a:rPr lang="en-US" sz="2300" b="1" dirty="0">
                  <a:solidFill>
                    <a:srgbClr val="1E3A8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spoken words</a:t>
              </a:r>
              <a:r>
                <a:rPr lang="en-US" sz="2300" dirty="0">
                  <a:solidFill>
                    <a:srgbClr val="1E3A8A"/>
                  </a:solidFill>
                  <a:latin typeface="Carlito"/>
                  <a:ea typeface="Carlito"/>
                  <a:cs typeface="Carlito"/>
                  <a:sym typeface="Carlito"/>
                </a:rPr>
                <a:t> into accurate text. Built with simple HTML, CSS, and JavaScript, it offers a responsive and </a:t>
              </a:r>
              <a:r>
                <a:rPr lang="en-US" sz="2300" b="1" dirty="0">
                  <a:solidFill>
                    <a:srgbClr val="1E3A8A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user-friendly interface</a:t>
              </a:r>
              <a:r>
                <a:rPr lang="en-US" sz="2300" dirty="0">
                  <a:solidFill>
                    <a:srgbClr val="1E3A8A"/>
                  </a:solidFill>
                  <a:latin typeface="Carlito"/>
                  <a:ea typeface="Carlito"/>
                  <a:cs typeface="Carlito"/>
                  <a:sym typeface="Carlito"/>
                </a:rPr>
                <a:t>. This project demonstrates the seamless integration of voice input, enhancing accessibility and convenience for users.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0" name="Freeform 10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1E3A8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6954500" cy="100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 dirty="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Project uses and 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3317081"/>
            <a:ext cx="3476954" cy="1131845"/>
            <a:chOff x="0" y="-47626"/>
            <a:chExt cx="4635939" cy="15091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6"/>
              <a:ext cx="4635939" cy="63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Hands-free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8262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</a:pPr>
              <a:r>
                <a:rPr lang="en-US" sz="2000" dirty="0">
                  <a:solidFill>
                    <a:srgbClr val="FFFFFF"/>
                  </a:solidFill>
                  <a:latin typeface="Radley" panose="020B0604020202020204" charset="0"/>
                  <a:ea typeface="Carlito Bold"/>
                  <a:cs typeface="Carlito Bold"/>
                  <a:sym typeface="Carlito Bold"/>
                </a:rPr>
                <a:t>Simplifies</a:t>
              </a:r>
              <a:r>
                <a:rPr lang="en-US" sz="2000" dirty="0">
                  <a:solidFill>
                    <a:srgbClr val="FFFFFF"/>
                  </a:solidFill>
                  <a:latin typeface="Radley" panose="020B0604020202020204" charset="0"/>
                  <a:ea typeface="Carlito"/>
                  <a:cs typeface="Carlito"/>
                  <a:sym typeface="Carlito"/>
                </a:rPr>
                <a:t> tasks without needing manual input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3317081"/>
            <a:ext cx="3476954" cy="1188858"/>
            <a:chOff x="0" y="-47625"/>
            <a:chExt cx="4635939" cy="1585143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4635939" cy="634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87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chemeClr val="bg1"/>
                  </a:solidFill>
                  <a:latin typeface="Radley" panose="020B0604020202020204" charset="0"/>
                </a:rPr>
                <a:t>Productivity</a:t>
              </a:r>
              <a:endParaRPr lang="en-US" sz="2800" dirty="0">
                <a:solidFill>
                  <a:schemeClr val="bg1"/>
                </a:solidFill>
                <a:latin typeface="Radley" panose="020B0604020202020204" charset="0"/>
                <a:ea typeface="Radley"/>
                <a:cs typeface="Radley"/>
                <a:sym typeface="Radle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4280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764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Radley" panose="020B0604020202020204" charset="0"/>
                </a:rPr>
                <a:t>Increases efficiency by minimizing typing time.</a:t>
              </a:r>
              <a:endParaRPr lang="en-US" sz="2000" u="none" strike="noStrike" dirty="0">
                <a:solidFill>
                  <a:schemeClr val="bg1"/>
                </a:solidFill>
                <a:latin typeface="Radley" panose="020B0604020202020204" charset="0"/>
                <a:ea typeface="Carlito"/>
                <a:cs typeface="Carlito"/>
                <a:sym typeface="Carlito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81575" y="3317081"/>
            <a:ext cx="3407712" cy="1131844"/>
            <a:chOff x="0" y="-47625"/>
            <a:chExt cx="4543615" cy="150912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543615" cy="636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Accessibility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28262"/>
              <a:ext cx="4543615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2000" u="none" strike="noStrike" dirty="0">
                  <a:solidFill>
                    <a:srgbClr val="FFFFFF"/>
                  </a:solidFill>
                  <a:latin typeface="Radley" panose="020B0604020202020204" charset="0"/>
                  <a:ea typeface="Carlito Bold"/>
                  <a:cs typeface="Carlito Bold"/>
                  <a:sym typeface="Carlito Bold"/>
                </a:rPr>
                <a:t>Enhances</a:t>
              </a:r>
              <a:r>
                <a:rPr lang="en-US" sz="2000" u="none" strike="noStrike" dirty="0">
                  <a:solidFill>
                    <a:srgbClr val="FFFFFF"/>
                  </a:solidFill>
                  <a:latin typeface="Radley" panose="020B0604020202020204" charset="0"/>
                  <a:ea typeface="Carlito"/>
                  <a:cs typeface="Carlito"/>
                  <a:sym typeface="Carlito"/>
                </a:rPr>
                <a:t> </a:t>
              </a:r>
              <a:r>
                <a:rPr lang="en-US" sz="2000" u="none" strike="noStrike" dirty="0">
                  <a:solidFill>
                    <a:schemeClr val="bg1"/>
                  </a:solidFill>
                  <a:latin typeface="Radley" panose="020B0604020202020204" charset="0"/>
                  <a:ea typeface="Carlito"/>
                  <a:cs typeface="Carlito"/>
                  <a:sym typeface="Carlito"/>
                </a:rPr>
                <a:t>usability</a:t>
              </a:r>
              <a:r>
                <a:rPr lang="en-US" sz="2000" u="none" strike="noStrike" dirty="0">
                  <a:solidFill>
                    <a:srgbClr val="FFFFFF"/>
                  </a:solidFill>
                  <a:latin typeface="Radley" panose="020B0604020202020204" charset="0"/>
                  <a:ea typeface="Carlito"/>
                  <a:cs typeface="Carlito"/>
                  <a:sym typeface="Carlito"/>
                </a:rPr>
                <a:t> for individuals with disabilities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96400" y="4922520"/>
            <a:ext cx="4010025" cy="4697730"/>
            <a:chOff x="0" y="0"/>
            <a:chExt cx="1391532" cy="16301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2"/>
              <a:stretch>
                <a:fillRect t="-138" b="-13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981575" y="4922520"/>
            <a:ext cx="4010025" cy="4697730"/>
            <a:chOff x="0" y="0"/>
            <a:chExt cx="1391532" cy="1630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3"/>
              <a:stretch>
                <a:fillRect t="-138" b="-13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66750" y="4922520"/>
            <a:ext cx="4010025" cy="4697730"/>
            <a:chOff x="0" y="0"/>
            <a:chExt cx="879848" cy="10307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9848" cy="1030739"/>
            </a:xfrm>
            <a:custGeom>
              <a:avLst/>
              <a:gdLst/>
              <a:ahLst/>
              <a:cxnLst/>
              <a:rect l="l" t="t" r="r" b="b"/>
              <a:pathLst>
                <a:path w="879848" h="1030739">
                  <a:moveTo>
                    <a:pt x="0" y="0"/>
                  </a:moveTo>
                  <a:lnTo>
                    <a:pt x="879848" y="0"/>
                  </a:lnTo>
                  <a:lnTo>
                    <a:pt x="879848" y="1030739"/>
                  </a:lnTo>
                  <a:lnTo>
                    <a:pt x="0" y="1030739"/>
                  </a:lnTo>
                  <a:close/>
                </a:path>
              </a:pathLst>
            </a:custGeom>
            <a:blipFill>
              <a:blip r:embed="rId4"/>
              <a:stretch>
                <a:fillRect t="-138" b="-138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3611554" y="4922520"/>
            <a:ext cx="4010025" cy="4697730"/>
            <a:chOff x="0" y="0"/>
            <a:chExt cx="1391532" cy="16301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1532" cy="1630175"/>
            </a:xfrm>
            <a:custGeom>
              <a:avLst/>
              <a:gdLst/>
              <a:ahLst/>
              <a:cxnLst/>
              <a:rect l="l" t="t" r="r" b="b"/>
              <a:pathLst>
                <a:path w="1391532" h="1630175">
                  <a:moveTo>
                    <a:pt x="0" y="0"/>
                  </a:moveTo>
                  <a:lnTo>
                    <a:pt x="1391532" y="0"/>
                  </a:lnTo>
                  <a:lnTo>
                    <a:pt x="1391532" y="1630175"/>
                  </a:lnTo>
                  <a:lnTo>
                    <a:pt x="0" y="1630175"/>
                  </a:lnTo>
                  <a:close/>
                </a:path>
              </a:pathLst>
            </a:custGeom>
            <a:blipFill>
              <a:blip r:embed="rId5"/>
              <a:stretch>
                <a:fillRect t="-138" b="-138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611554" y="3317081"/>
            <a:ext cx="3476954" cy="1188858"/>
            <a:chOff x="0" y="-47625"/>
            <a:chExt cx="4635939" cy="158514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47625"/>
              <a:ext cx="4635939" cy="636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Note-taking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04280"/>
              <a:ext cx="4635939" cy="933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64"/>
                </a:lnSpc>
                <a:spcBef>
                  <a:spcPct val="0"/>
                </a:spcBef>
              </a:pPr>
              <a:r>
                <a:rPr lang="en-US" sz="2000" u="none" strike="noStrike" dirty="0">
                  <a:solidFill>
                    <a:schemeClr val="bg1"/>
                  </a:solidFill>
                  <a:latin typeface="Radley" panose="020B0604020202020204" charset="0"/>
                  <a:ea typeface="Carlito Bold"/>
                  <a:cs typeface="Carlito Bold"/>
                  <a:sym typeface="Carlito Bold"/>
                </a:rPr>
                <a:t>Facilitates</a:t>
              </a:r>
              <a:r>
                <a:rPr lang="en-US" sz="2000" u="none" strike="noStrike" dirty="0">
                  <a:solidFill>
                    <a:srgbClr val="FFFFFF"/>
                  </a:solidFill>
                  <a:latin typeface="Radley" panose="020B0604020202020204" charset="0"/>
                  <a:ea typeface="Carlito"/>
                  <a:cs typeface="Carlito"/>
                  <a:sym typeface="Carlito"/>
                </a:rPr>
                <a:t> efficient information capture on-the-go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605351" y="2715876"/>
            <a:ext cx="3328905" cy="91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3499" dirty="0">
                <a:solidFill>
                  <a:srgbClr val="1E3A8A"/>
                </a:solidFill>
                <a:latin typeface="Radley"/>
                <a:ea typeface="Radley"/>
                <a:cs typeface="Radley"/>
                <a:sym typeface="Radley"/>
              </a:rPr>
              <a:t>Voice-to-Text Converter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1605374" y="2466988"/>
            <a:ext cx="4314789" cy="10426"/>
          </a:xfrm>
          <a:prstGeom prst="line">
            <a:avLst/>
          </a:prstGeom>
          <a:ln w="25400" cap="flat">
            <a:solidFill>
              <a:srgbClr val="1E3A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605356" y="1936764"/>
            <a:ext cx="4314805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266" dirty="0">
                <a:solidFill>
                  <a:srgbClr val="3B82F6"/>
                </a:solidFill>
                <a:latin typeface="Carlito Bold"/>
                <a:ea typeface="Carlito Bold"/>
                <a:cs typeface="Carlito Bold"/>
                <a:sym typeface="Carlito Bold"/>
              </a:rPr>
              <a:t>NOVEMBER 2025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1605374" y="3819526"/>
            <a:ext cx="4314789" cy="10426"/>
          </a:xfrm>
          <a:prstGeom prst="line">
            <a:avLst/>
          </a:prstGeom>
          <a:ln w="25400" cap="flat">
            <a:solidFill>
              <a:srgbClr val="1E3A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605351" y="3958591"/>
            <a:ext cx="48824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 b="1">
                <a:solidFill>
                  <a:srgbClr val="1E3A8A"/>
                </a:solidFill>
                <a:latin typeface="Carlito Bold"/>
                <a:ea typeface="Carlito Bold"/>
                <a:cs typeface="Carlito Bold"/>
                <a:sym typeface="Carlito Bold"/>
              </a:rPr>
              <a:t>Accurate Voice Input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B1B8CC-91CE-4A78-8350-84517CC4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098405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EF8CF-E6B6-4B58-A940-3D844B0C6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5143500"/>
            <a:ext cx="10113645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CC197E-C94B-4A46-9EF3-1EA7FB7D0F32}"/>
              </a:ext>
            </a:extLst>
          </p:cNvPr>
          <p:cNvSpPr txBox="1"/>
          <p:nvPr/>
        </p:nvSpPr>
        <p:spPr>
          <a:xfrm>
            <a:off x="12603548" y="6619253"/>
            <a:ext cx="231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595578B2-1F05-46A2-9004-846F3FB3FB56}"/>
              </a:ext>
            </a:extLst>
          </p:cNvPr>
          <p:cNvSpPr/>
          <p:nvPr/>
        </p:nvSpPr>
        <p:spPr>
          <a:xfrm flipV="1">
            <a:off x="11605351" y="6237223"/>
            <a:ext cx="4314789" cy="10426"/>
          </a:xfrm>
          <a:prstGeom prst="line">
            <a:avLst/>
          </a:prstGeom>
          <a:ln w="25400" cap="flat">
            <a:solidFill>
              <a:srgbClr val="1E3A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9808D2E6-1F45-40C8-B3AE-EF2C6DD6A34D}"/>
              </a:ext>
            </a:extLst>
          </p:cNvPr>
          <p:cNvSpPr/>
          <p:nvPr/>
        </p:nvSpPr>
        <p:spPr>
          <a:xfrm flipV="1">
            <a:off x="11605350" y="7698744"/>
            <a:ext cx="4314789" cy="10426"/>
          </a:xfrm>
          <a:prstGeom prst="line">
            <a:avLst/>
          </a:prstGeom>
          <a:ln w="25400" cap="flat">
            <a:solidFill>
              <a:srgbClr val="1E3A8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119</Words>
  <Application>Microsoft Office PowerPoint</Application>
  <PresentationFormat>Custom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Carlito</vt:lpstr>
      <vt:lpstr>Arial</vt:lpstr>
      <vt:lpstr>Radley Italics</vt:lpstr>
      <vt:lpstr>Radley</vt:lpstr>
      <vt:lpstr>Calibri</vt:lpstr>
      <vt:lpstr>Carlito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Voice-to-Text Converter</dc:title>
  <dc:description>Presentation - Voice-to-Text Converter</dc:description>
  <cp:lastModifiedBy> </cp:lastModifiedBy>
  <cp:revision>11</cp:revision>
  <dcterms:created xsi:type="dcterms:W3CDTF">2006-08-16T00:00:00Z</dcterms:created>
  <dcterms:modified xsi:type="dcterms:W3CDTF">2025-11-09T06:23:40Z</dcterms:modified>
  <dc:identifier>DAG4FxjjTpc</dc:identifier>
</cp:coreProperties>
</file>